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61" r:id="rId6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2547" userDrawn="1">
          <p15:clr>
            <a:srgbClr val="A4A3A4"/>
          </p15:clr>
        </p15:guide>
        <p15:guide id="2" orient="horz" pos="35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02B"/>
    <a:srgbClr val="49A249"/>
    <a:srgbClr val="4FAF4F"/>
    <a:srgbClr val="4BA84B"/>
    <a:srgbClr val="3A803A"/>
    <a:srgbClr val="DF002B"/>
    <a:srgbClr val="D20307"/>
    <a:srgbClr val="AA1329"/>
    <a:srgbClr val="4DAB4D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96366" autoAdjust="0"/>
  </p:normalViewPr>
  <p:slideViewPr>
    <p:cSldViewPr snapToGrid="0" showGuides="1">
      <p:cViewPr>
        <p:scale>
          <a:sx n="110" d="100"/>
          <a:sy n="110" d="100"/>
        </p:scale>
        <p:origin x="-834" y="-48"/>
      </p:cViewPr>
      <p:guideLst>
        <p:guide orient="horz" pos="3589"/>
        <p:guide pos="25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240" y="1"/>
            <a:ext cx="2949786" cy="498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9FC11-EB66-45B3-AE97-57E8EC1F9FA1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86253"/>
            <a:ext cx="5444172" cy="3914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466"/>
            <a:ext cx="2949787" cy="498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240" y="9445466"/>
            <a:ext cx="2949786" cy="498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FDCA2-4A33-42FA-970F-AA7FAE2C6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82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2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2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98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>
            <a:extLst>
              <a:ext uri="{FF2B5EF4-FFF2-40B4-BE49-F238E27FC236}">
                <a16:creationId xmlns:a16="http://schemas.microsoft.com/office/drawing/2014/main" xmlns="" id="{8E62C042-4EA4-314F-8837-7915700A0693}"/>
              </a:ext>
            </a:extLst>
          </p:cNvPr>
          <p:cNvSpPr txBox="1"/>
          <p:nvPr/>
        </p:nvSpPr>
        <p:spPr>
          <a:xfrm>
            <a:off x="358565" y="118434"/>
            <a:ext cx="1048822" cy="2921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334286"/>
                </a:solidFill>
                <a:latin typeface="Arial"/>
                <a:cs typeface="Arial"/>
              </a:rPr>
              <a:t>РОССТАТ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xmlns="" id="{978D5EB5-026B-2249-A8D4-5B5D2223AD6E}"/>
              </a:ext>
            </a:extLst>
          </p:cNvPr>
          <p:cNvSpPr/>
          <p:nvPr/>
        </p:nvSpPr>
        <p:spPr>
          <a:xfrm>
            <a:off x="373245" y="-1"/>
            <a:ext cx="11480069" cy="90567"/>
          </a:xfrm>
          <a:custGeom>
            <a:avLst/>
            <a:gdLst/>
            <a:ahLst/>
            <a:cxnLst/>
            <a:rect l="l" t="t" r="r" b="b"/>
            <a:pathLst>
              <a:path w="9980930" h="78740">
                <a:moveTo>
                  <a:pt x="0" y="78232"/>
                </a:moveTo>
                <a:lnTo>
                  <a:pt x="9980358" y="78232"/>
                </a:lnTo>
                <a:lnTo>
                  <a:pt x="9980358" y="0"/>
                </a:lnTo>
                <a:lnTo>
                  <a:pt x="0" y="0"/>
                </a:lnTo>
                <a:lnTo>
                  <a:pt x="0" y="78232"/>
                </a:lnTo>
                <a:close/>
              </a:path>
            </a:pathLst>
          </a:custGeom>
          <a:solidFill>
            <a:srgbClr val="33428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xmlns="" id="{589F21BF-0ECE-1B45-A099-F5B6E92C16A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310907" y="63556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B81EEA-DF2A-1C47-9781-44818CAE42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xmlns="" id="{5C608B83-A2F2-ED49-8A9B-1801A540551C}"/>
              </a:ext>
            </a:extLst>
          </p:cNvPr>
          <p:cNvSpPr/>
          <p:nvPr userDrawn="1"/>
        </p:nvSpPr>
        <p:spPr>
          <a:xfrm>
            <a:off x="0" y="649854"/>
            <a:ext cx="219919" cy="739108"/>
          </a:xfrm>
          <a:custGeom>
            <a:avLst/>
            <a:gdLst/>
            <a:ahLst/>
            <a:cxnLst/>
            <a:rect l="l" t="t" r="r" b="b"/>
            <a:pathLst>
              <a:path w="203835" h="565785">
                <a:moveTo>
                  <a:pt x="0" y="565226"/>
                </a:moveTo>
                <a:lnTo>
                  <a:pt x="203530" y="565226"/>
                </a:lnTo>
                <a:lnTo>
                  <a:pt x="203530" y="0"/>
                </a:lnTo>
                <a:lnTo>
                  <a:pt x="0" y="0"/>
                </a:lnTo>
                <a:lnTo>
                  <a:pt x="0" y="565226"/>
                </a:lnTo>
                <a:close/>
              </a:path>
            </a:pathLst>
          </a:custGeom>
          <a:solidFill>
            <a:srgbClr val="E100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Текст 17">
            <a:extLst>
              <a:ext uri="{FF2B5EF4-FFF2-40B4-BE49-F238E27FC236}">
                <a16:creationId xmlns:a16="http://schemas.microsoft.com/office/drawing/2014/main" xmlns="" id="{72C1670E-B5AF-C246-8209-DB0091245A2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92220" y="536137"/>
            <a:ext cx="2613235" cy="93689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621784"/>
            <a:ext cx="219919" cy="4576940"/>
          </a:xfrm>
          <a:prstGeom prst="rect">
            <a:avLst/>
          </a:prstGeom>
          <a:solidFill>
            <a:srgbClr val="FFC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0326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2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8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0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3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2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6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6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7630-3AFD-4605-898C-0BAF58E4A3E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26" Type="http://schemas.openxmlformats.org/officeDocument/2006/relationships/image" Target="../media/image136.svg"/><Relationship Id="rId3" Type="http://schemas.openxmlformats.org/officeDocument/2006/relationships/image" Target="../media/image2.png"/><Relationship Id="rId21" Type="http://schemas.openxmlformats.org/officeDocument/2006/relationships/image" Target="../media/image152.svg"/><Relationship Id="rId7" Type="http://schemas.openxmlformats.org/officeDocument/2006/relationships/image" Target="../media/image590.svg"/><Relationship Id="rId25" Type="http://schemas.openxmlformats.org/officeDocument/2006/relationships/image" Target="../media/image7.png"/><Relationship Id="rId2" Type="http://schemas.openxmlformats.org/officeDocument/2006/relationships/image" Target="../media/image1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24" Type="http://schemas.openxmlformats.org/officeDocument/2006/relationships/image" Target="../media/image6.png"/><Relationship Id="rId5" Type="http://schemas.openxmlformats.org/officeDocument/2006/relationships/image" Target="../media/image7.svg"/><Relationship Id="rId23" Type="http://schemas.openxmlformats.org/officeDocument/2006/relationships/image" Target="../media/image636.svg"/><Relationship Id="rId28" Type="http://schemas.openxmlformats.org/officeDocument/2006/relationships/image" Target="../media/image304.svg"/><Relationship Id="rId19" Type="http://schemas.openxmlformats.org/officeDocument/2006/relationships/image" Target="../media/image1114.svg"/><Relationship Id="rId22" Type="http://schemas.openxmlformats.org/officeDocument/2006/relationships/image" Target="../media/image5.png"/><Relationship Id="rId27" Type="http://schemas.openxmlformats.org/officeDocument/2006/relationships/image" Target="../media/image8.png"/><Relationship Id="rId30" Type="http://schemas.openxmlformats.org/officeDocument/2006/relationships/image" Target="../media/image30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1439586" y="177800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:a16="http://schemas.microsoft.com/office/drawing/2014/main" xmlns="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:a16="http://schemas.microsoft.com/office/drawing/2014/main" xmlns="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64" name="Текст 3"/>
          <p:cNvSpPr>
            <a:spLocks noGrp="1"/>
          </p:cNvSpPr>
          <p:nvPr>
            <p:ph type="body" sz="quarter" idx="10"/>
          </p:nvPr>
        </p:nvSpPr>
        <p:spPr>
          <a:xfrm>
            <a:off x="1352446" y="552114"/>
            <a:ext cx="9681314" cy="501500"/>
          </a:xfrm>
        </p:spPr>
        <p:txBody>
          <a:bodyPr>
            <a:noAutofit/>
          </a:bodyPr>
          <a:lstStyle/>
          <a:p>
            <a:r>
              <a:rPr lang="ru-RU" dirty="0" smtClean="0"/>
              <a:t>ПРОИЗВОДСТВО ВАЖНЕЙШИХ ВИДОВ ПРОДУКЦИИ</a:t>
            </a:r>
          </a:p>
          <a:p>
            <a:r>
              <a:rPr lang="ru-RU" sz="1600" dirty="0" smtClean="0"/>
              <a:t>(</a:t>
            </a:r>
            <a:r>
              <a:rPr lang="ru-RU" sz="1600" dirty="0" smtClean="0"/>
              <a:t>ЯНВАРЬ-НОЯБРЬ 2021 ГОДА </a:t>
            </a:r>
            <a:r>
              <a:rPr lang="ru-RU" sz="1600" dirty="0" smtClean="0"/>
              <a:t>В </a:t>
            </a:r>
            <a:r>
              <a:rPr lang="ru-RU" sz="1600" dirty="0" smtClean="0"/>
              <a:t>% К ЯНВАРЮ-НОЯБРЮ 2020 </a:t>
            </a:r>
            <a:r>
              <a:rPr lang="ru-RU" sz="1600" dirty="0" smtClean="0"/>
              <a:t>ГОДА)</a:t>
            </a:r>
            <a:endParaRPr lang="ru-RU" sz="1600" spc="-110" dirty="0"/>
          </a:p>
          <a:p>
            <a:endParaRPr lang="ru-RU" dirty="0"/>
          </a:p>
        </p:txBody>
      </p:sp>
      <p:sp>
        <p:nvSpPr>
          <p:cNvPr id="56" name="Овал 55"/>
          <p:cNvSpPr/>
          <p:nvPr/>
        </p:nvSpPr>
        <p:spPr>
          <a:xfrm>
            <a:off x="436776" y="665989"/>
            <a:ext cx="720000" cy="720000"/>
          </a:xfrm>
          <a:prstGeom prst="ellipse">
            <a:avLst/>
          </a:prstGeom>
          <a:noFill/>
          <a:ln w="38100">
            <a:solidFill>
              <a:srgbClr val="3342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1476364" y="2901146"/>
            <a:ext cx="3111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Мясо и субпродукты пищевые домашней птицы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0" name="Прямая соединительная линия 129"/>
          <p:cNvCxnSpPr>
            <a:cxnSpLocks/>
          </p:cNvCxnSpPr>
          <p:nvPr/>
        </p:nvCxnSpPr>
        <p:spPr>
          <a:xfrm>
            <a:off x="1563463" y="1943332"/>
            <a:ext cx="40971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>
            <a:cxnSpLocks/>
          </p:cNvCxnSpPr>
          <p:nvPr/>
        </p:nvCxnSpPr>
        <p:spPr>
          <a:xfrm>
            <a:off x="1554754" y="3112863"/>
            <a:ext cx="4105859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4022071" y="2091227"/>
            <a:ext cx="10919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</a:t>
            </a:r>
            <a:r>
              <a:rPr lang="ru-RU" sz="24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3200" b="1" dirty="0">
              <a:solidFill>
                <a:srgbClr val="4FAF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3" name="Группа 72">
            <a:extLst>
              <a:ext uri="{FF2B5EF4-FFF2-40B4-BE49-F238E27FC236}">
                <a16:creationId xmlns:a16="http://schemas.microsoft.com/office/drawing/2014/main" xmlns="" id="{759A707B-8FE2-4BF3-9D59-AB9C1DC65489}"/>
              </a:ext>
            </a:extLst>
          </p:cNvPr>
          <p:cNvGrpSpPr/>
          <p:nvPr/>
        </p:nvGrpSpPr>
        <p:grpSpPr>
          <a:xfrm>
            <a:off x="11697503" y="5732862"/>
            <a:ext cx="494109" cy="499100"/>
            <a:chOff x="9699205" y="5186438"/>
            <a:chExt cx="440055" cy="444500"/>
          </a:xfrm>
        </p:grpSpPr>
        <p:sp>
          <p:nvSpPr>
            <p:cNvPr id="76" name="object 16">
              <a:extLst>
                <a:ext uri="{FF2B5EF4-FFF2-40B4-BE49-F238E27FC236}">
                  <a16:creationId xmlns:a16="http://schemas.microsoft.com/office/drawing/2014/main" xmlns="" id="{B8FE1B65-09CE-457D-929D-2134693B16D3}"/>
                </a:ext>
              </a:extLst>
            </p:cNvPr>
            <p:cNvSpPr/>
            <p:nvPr/>
          </p:nvSpPr>
          <p:spPr>
            <a:xfrm>
              <a:off x="9699205" y="5186438"/>
              <a:ext cx="440055" cy="4445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17">
              <a:extLst>
                <a:ext uri="{FF2B5EF4-FFF2-40B4-BE49-F238E27FC236}">
                  <a16:creationId xmlns:a16="http://schemas.microsoft.com/office/drawing/2014/main" xmlns="" id="{966D1474-9776-4A70-AADA-8A3F84627E53}"/>
                </a:ext>
              </a:extLst>
            </p:cNvPr>
            <p:cNvSpPr/>
            <p:nvPr/>
          </p:nvSpPr>
          <p:spPr>
            <a:xfrm>
              <a:off x="9859266" y="5292379"/>
              <a:ext cx="136778" cy="2569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3" name="Рисунок 82">
            <a:extLst>
              <a:ext uri="{FF2B5EF4-FFF2-40B4-BE49-F238E27FC236}">
                <a16:creationId xmlns:a16="http://schemas.microsoft.com/office/drawing/2014/main" xmlns="" id="{D036F746-773A-4595-B827-D75824AF84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75491" y="674378"/>
            <a:ext cx="642569" cy="642569"/>
          </a:xfrm>
          <a:prstGeom prst="rect">
            <a:avLst/>
          </a:prstGeom>
        </p:spPr>
      </p:pic>
      <p:sp>
        <p:nvSpPr>
          <p:cNvPr id="100" name="Прямоугольник 99"/>
          <p:cNvSpPr/>
          <p:nvPr/>
        </p:nvSpPr>
        <p:spPr>
          <a:xfrm>
            <a:off x="1472002" y="4063790"/>
            <a:ext cx="293381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Шоколад и кондитерские сахаристые изделия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Прямая соединительная линия 101"/>
          <p:cNvCxnSpPr>
            <a:cxnSpLocks/>
          </p:cNvCxnSpPr>
          <p:nvPr/>
        </p:nvCxnSpPr>
        <p:spPr>
          <a:xfrm>
            <a:off x="1550392" y="4275507"/>
            <a:ext cx="4105859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4006904" y="3266352"/>
            <a:ext cx="12907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31,</a:t>
            </a:r>
            <a:r>
              <a:rPr lang="ru-RU" sz="24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3200" b="1" dirty="0">
              <a:solidFill>
                <a:srgbClr val="4FAF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463293" y="5230796"/>
            <a:ext cx="127631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Бельё постельное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Прямая соединительная линия 108"/>
          <p:cNvCxnSpPr>
            <a:cxnSpLocks/>
          </p:cNvCxnSpPr>
          <p:nvPr/>
        </p:nvCxnSpPr>
        <p:spPr>
          <a:xfrm>
            <a:off x="1541683" y="5442513"/>
            <a:ext cx="4105859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Прямоугольник 109"/>
          <p:cNvSpPr/>
          <p:nvPr/>
        </p:nvSpPr>
        <p:spPr>
          <a:xfrm>
            <a:off x="4013362" y="4450833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</a:t>
            </a:r>
            <a:r>
              <a:rPr lang="ru-RU" sz="24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3200" b="1" dirty="0">
              <a:solidFill>
                <a:srgbClr val="4FAF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592649" y="2751291"/>
            <a:ext cx="38779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Комплекты и костюмы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куртки (жакеты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блейзеры</a:t>
            </a:r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женские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роизводственные и профессиональные</a:t>
            </a:r>
          </a:p>
          <a:p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3" name="Прямая соединительная линия 112"/>
          <p:cNvCxnSpPr>
            <a:cxnSpLocks/>
          </p:cNvCxnSpPr>
          <p:nvPr/>
        </p:nvCxnSpPr>
        <p:spPr>
          <a:xfrm>
            <a:off x="6679748" y="1958948"/>
            <a:ext cx="40971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>
            <a:cxnSpLocks/>
          </p:cNvCxnSpPr>
          <p:nvPr/>
        </p:nvCxnSpPr>
        <p:spPr>
          <a:xfrm>
            <a:off x="6671039" y="3128479"/>
            <a:ext cx="4105859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Прямоугольник 116"/>
          <p:cNvSpPr/>
          <p:nvPr/>
        </p:nvSpPr>
        <p:spPr>
          <a:xfrm>
            <a:off x="6588286" y="3913935"/>
            <a:ext cx="38823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Материалы перевязочные и аналогичные изделия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ропитанные </a:t>
            </a:r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покрытые лекарственными средствами 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9" name="Прямая соединительная линия 118"/>
          <p:cNvCxnSpPr>
            <a:cxnSpLocks/>
          </p:cNvCxnSpPr>
          <p:nvPr/>
        </p:nvCxnSpPr>
        <p:spPr>
          <a:xfrm>
            <a:off x="6666677" y="4291123"/>
            <a:ext cx="4105859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Прямоугольник 121"/>
          <p:cNvSpPr/>
          <p:nvPr/>
        </p:nvSpPr>
        <p:spPr>
          <a:xfrm>
            <a:off x="6579578" y="5246412"/>
            <a:ext cx="209865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Тепловая энергия (отпущенная)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4" name="Прямая соединительная линия 123"/>
          <p:cNvCxnSpPr>
            <a:cxnSpLocks/>
          </p:cNvCxnSpPr>
          <p:nvPr/>
        </p:nvCxnSpPr>
        <p:spPr>
          <a:xfrm>
            <a:off x="6657968" y="5458129"/>
            <a:ext cx="4105859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2" name="Рисунок 131">
            <a:extLst>
              <a:ext uri="{FF2B5EF4-FFF2-40B4-BE49-F238E27FC236}">
                <a16:creationId xmlns:a16="http://schemas.microsoft.com/office/drawing/2014/main" xmlns="" id="{9C53E29F-7F3C-4352-B246-1E3C757B9F3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461522" y="1834502"/>
            <a:ext cx="1428750" cy="1147678"/>
          </a:xfrm>
          <a:prstGeom prst="rect">
            <a:avLst/>
          </a:prstGeom>
        </p:spPr>
      </p:pic>
      <p:pic>
        <p:nvPicPr>
          <p:cNvPr id="133" name="Рисунок 132">
            <a:extLst>
              <a:ext uri="{FF2B5EF4-FFF2-40B4-BE49-F238E27FC236}">
                <a16:creationId xmlns:a16="http://schemas.microsoft.com/office/drawing/2014/main" xmlns="" id="{EDED16C7-DC81-446A-91F9-9DA79C79A88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1336528" y="2921217"/>
            <a:ext cx="1428750" cy="1428750"/>
          </a:xfrm>
          <a:prstGeom prst="rect">
            <a:avLst/>
          </a:prstGeom>
        </p:spPr>
      </p:pic>
      <p:pic>
        <p:nvPicPr>
          <p:cNvPr id="134" name="Рисунок 133">
            <a:extLst>
              <a:ext uri="{FF2B5EF4-FFF2-40B4-BE49-F238E27FC236}">
                <a16:creationId xmlns:a16="http://schemas.microsoft.com/office/drawing/2014/main" xmlns="" id="{CB76B1CF-1E26-4518-83A7-D964ABD66554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1274407" y="4086338"/>
            <a:ext cx="1428750" cy="1428750"/>
          </a:xfrm>
          <a:prstGeom prst="rect">
            <a:avLst/>
          </a:prstGeom>
        </p:spPr>
      </p:pic>
      <p:pic>
        <p:nvPicPr>
          <p:cNvPr id="137" name="Рисунок 136">
            <a:extLst>
              <a:ext uri="{FF2B5EF4-FFF2-40B4-BE49-F238E27FC236}">
                <a16:creationId xmlns:a16="http://schemas.microsoft.com/office/drawing/2014/main" xmlns="" id="{88C47C86-9CA5-483C-BCE3-EFAAB916AA8A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6461522" y="2929926"/>
            <a:ext cx="1428750" cy="1265683"/>
          </a:xfrm>
          <a:prstGeom prst="rect">
            <a:avLst/>
          </a:prstGeom>
        </p:spPr>
      </p:pic>
      <p:pic>
        <p:nvPicPr>
          <p:cNvPr id="138" name="Рисунок 137">
            <a:extLst>
              <a:ext uri="{FF2B5EF4-FFF2-40B4-BE49-F238E27FC236}">
                <a16:creationId xmlns:a16="http://schemas.microsoft.com/office/drawing/2014/main" xmlns="" id="{2A47568B-DB9E-4602-9DAC-479B3722DB18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6"/>
              </a:ext>
            </a:extLst>
          </a:blip>
          <a:stretch>
            <a:fillRect/>
          </a:stretch>
        </p:blipFill>
        <p:spPr>
          <a:xfrm>
            <a:off x="6579578" y="4079406"/>
            <a:ext cx="1428750" cy="1428750"/>
          </a:xfrm>
          <a:prstGeom prst="rect">
            <a:avLst/>
          </a:prstGeom>
        </p:spPr>
      </p:pic>
      <p:pic>
        <p:nvPicPr>
          <p:cNvPr id="139" name="Рисунок 138">
            <a:extLst>
              <a:ext uri="{FF2B5EF4-FFF2-40B4-BE49-F238E27FC236}">
                <a16:creationId xmlns:a16="http://schemas.microsoft.com/office/drawing/2014/main" xmlns="" id="{D6718A25-6225-447F-B5C4-4EFB7CBA30C8}"/>
              </a:ext>
            </a:extLst>
          </p:cNvPr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8"/>
              </a:ext>
            </a:extLst>
          </a:blip>
          <a:srcRect l="1" r="45652"/>
          <a:stretch/>
        </p:blipFill>
        <p:spPr>
          <a:xfrm>
            <a:off x="1274407" y="1730467"/>
            <a:ext cx="776496" cy="1428750"/>
          </a:xfrm>
          <a:prstGeom prst="rect">
            <a:avLst/>
          </a:prstGeom>
        </p:spPr>
      </p:pic>
      <p:pic>
        <p:nvPicPr>
          <p:cNvPr id="143" name="Рисунок 142">
            <a:extLst>
              <a:ext uri="{FF2B5EF4-FFF2-40B4-BE49-F238E27FC236}">
                <a16:creationId xmlns:a16="http://schemas.microsoft.com/office/drawing/2014/main" xmlns="" id="{51D974C4-C33E-427B-9073-06F9DF14682F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0"/>
              </a:ext>
            </a:extLst>
          </a:blip>
          <a:stretch>
            <a:fillRect/>
          </a:stretch>
        </p:blipFill>
        <p:spPr>
          <a:xfrm>
            <a:off x="1461160" y="1959223"/>
            <a:ext cx="1115485" cy="1115485"/>
          </a:xfrm>
          <a:prstGeom prst="rect">
            <a:avLst/>
          </a:prstGeom>
        </p:spPr>
      </p:pic>
      <p:sp>
        <p:nvSpPr>
          <p:cNvPr id="43" name="Стрелка вверх 42"/>
          <p:cNvSpPr/>
          <p:nvPr/>
        </p:nvSpPr>
        <p:spPr>
          <a:xfrm>
            <a:off x="5373188" y="2108645"/>
            <a:ext cx="248228" cy="809919"/>
          </a:xfrm>
          <a:prstGeom prst="upArrow">
            <a:avLst/>
          </a:prstGeom>
          <a:noFill/>
          <a:ln w="19050">
            <a:solidFill>
              <a:srgbClr val="49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трелка вверх 143"/>
          <p:cNvSpPr/>
          <p:nvPr/>
        </p:nvSpPr>
        <p:spPr>
          <a:xfrm>
            <a:off x="5373188" y="3279998"/>
            <a:ext cx="248228" cy="809919"/>
          </a:xfrm>
          <a:prstGeom prst="upArrow">
            <a:avLst/>
          </a:prstGeom>
          <a:noFill/>
          <a:ln w="19050">
            <a:solidFill>
              <a:srgbClr val="49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Стрелка вверх 164"/>
          <p:cNvSpPr/>
          <p:nvPr/>
        </p:nvSpPr>
        <p:spPr>
          <a:xfrm>
            <a:off x="5373188" y="4453911"/>
            <a:ext cx="248228" cy="809919"/>
          </a:xfrm>
          <a:prstGeom prst="upArrow">
            <a:avLst/>
          </a:prstGeom>
          <a:noFill/>
          <a:ln w="19050">
            <a:solidFill>
              <a:srgbClr val="49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Стрелка вверх 165"/>
          <p:cNvSpPr/>
          <p:nvPr/>
        </p:nvSpPr>
        <p:spPr>
          <a:xfrm>
            <a:off x="10528670" y="2108813"/>
            <a:ext cx="248228" cy="809919"/>
          </a:xfrm>
          <a:prstGeom prst="upArrow">
            <a:avLst/>
          </a:prstGeom>
          <a:noFill/>
          <a:ln w="19050">
            <a:solidFill>
              <a:srgbClr val="49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трелка вверх 166"/>
          <p:cNvSpPr/>
          <p:nvPr/>
        </p:nvSpPr>
        <p:spPr>
          <a:xfrm>
            <a:off x="10528670" y="3280166"/>
            <a:ext cx="248228" cy="809919"/>
          </a:xfrm>
          <a:prstGeom prst="upArrow">
            <a:avLst/>
          </a:prstGeom>
          <a:noFill/>
          <a:ln w="19050">
            <a:solidFill>
              <a:srgbClr val="49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Стрелка вверх 167"/>
          <p:cNvSpPr/>
          <p:nvPr/>
        </p:nvSpPr>
        <p:spPr>
          <a:xfrm>
            <a:off x="10528670" y="4454079"/>
            <a:ext cx="248228" cy="809919"/>
          </a:xfrm>
          <a:prstGeom prst="upArrow">
            <a:avLst/>
          </a:prstGeom>
          <a:noFill/>
          <a:ln w="19050">
            <a:solidFill>
              <a:srgbClr val="49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3594612" y="2275565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3590452" y="3440188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3590452" y="4624504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8998068" y="2091226"/>
            <a:ext cx="15183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3200" b="1" dirty="0">
              <a:solidFill>
                <a:srgbClr val="4FAF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8989359" y="4450832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</a:t>
            </a:r>
            <a:r>
              <a:rPr lang="ru-RU" sz="24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3200" b="1" dirty="0">
              <a:solidFill>
                <a:srgbClr val="4FAF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8570609" y="2275564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8566449" y="3440187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8566449" y="4624503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8978118" y="3262748"/>
            <a:ext cx="1063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</a:t>
            </a:r>
            <a:r>
              <a:rPr lang="ru-RU" sz="24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200" b="1" dirty="0" smtClean="0">
                <a:solidFill>
                  <a:srgbClr val="4F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3200" b="1" dirty="0">
              <a:solidFill>
                <a:srgbClr val="4FAF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Стрелка вверх 53"/>
          <p:cNvSpPr/>
          <p:nvPr/>
        </p:nvSpPr>
        <p:spPr>
          <a:xfrm>
            <a:off x="1696951" y="5914766"/>
            <a:ext cx="248228" cy="502508"/>
          </a:xfrm>
          <a:prstGeom prst="upArrow">
            <a:avLst/>
          </a:prstGeom>
          <a:noFill/>
          <a:ln w="19050">
            <a:solidFill>
              <a:srgbClr val="49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056566" y="5981354"/>
            <a:ext cx="170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увеличение</a:t>
            </a:r>
            <a:endParaRPr lang="ru-RU" dirty="0"/>
          </a:p>
        </p:txBody>
      </p:sp>
      <p:sp>
        <p:nvSpPr>
          <p:cNvPr id="57" name="Стрелка вверх 56"/>
          <p:cNvSpPr/>
          <p:nvPr/>
        </p:nvSpPr>
        <p:spPr>
          <a:xfrm flipV="1">
            <a:off x="4033183" y="5914767"/>
            <a:ext cx="248228" cy="502507"/>
          </a:xfrm>
          <a:prstGeom prst="upArrow">
            <a:avLst/>
          </a:prstGeom>
          <a:noFill/>
          <a:ln w="19050">
            <a:solidFill>
              <a:srgbClr val="E1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4395309" y="5981353"/>
            <a:ext cx="626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уменьшение к соответствующему периоду предыдущего года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28599" y="138116"/>
            <a:ext cx="1695451" cy="291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275451" y="69998"/>
            <a:ext cx="16954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rgbClr val="334286"/>
                </a:solidFill>
              </a:rPr>
              <a:t>ИВАНОВОСТАТ</a:t>
            </a:r>
            <a:endParaRPr lang="ru-RU" sz="1500" b="1" dirty="0">
              <a:solidFill>
                <a:srgbClr val="3342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2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F2C69D198B107468DA909A9C208E4B3" ma:contentTypeVersion="1" ma:contentTypeDescription="Создание документа." ma:contentTypeScope="" ma:versionID="52936d6d9e7687f36f7468b284909b65">
  <xsd:schema xmlns:xsd="http://www.w3.org/2001/XMLSchema" xmlns:xs="http://www.w3.org/2001/XMLSchema" xmlns:p="http://schemas.microsoft.com/office/2006/metadata/properties" xmlns:ns2="1ac0956d-5d1e-4e0e-8e0b-7e407ed0755d" xmlns:ns3="9f0cc1a9-1316-408f-8187-e038d83cb259" targetNamespace="http://schemas.microsoft.com/office/2006/metadata/properties" ma:root="true" ma:fieldsID="63224044f852814834d3c1076902e5be" ns2:_="" ns3:_="">
    <xsd:import namespace="1ac0956d-5d1e-4e0e-8e0b-7e407ed0755d"/>
    <xsd:import namespace="9f0cc1a9-1316-408f-8187-e038d83cb259"/>
    <xsd:element name="properties">
      <xsd:complexType>
        <xsd:sequence>
          <xsd:element name="documentManagement">
            <xsd:complexType>
              <xsd:all>
                <xsd:element ref="ns2:_x041e__x043f__x0438__x0441__x0430__x043d__x0438__x0435_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c0956d-5d1e-4e0e-8e0b-7e407ed0755d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2" nillable="true" ma:displayName="Описание" ma:internalName="_x041e__x043f__x0438__x0441__x0430__x043d__x0438__x0435_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cc1a9-1316-408f-8187-e038d83cb259" elementFormDefault="qualified">
    <xsd:import namespace="http://schemas.microsoft.com/office/2006/documentManagement/types"/>
    <xsd:import namespace="http://schemas.microsoft.com/office/infopath/2007/PartnerControls"/>
    <xsd:element name="_dlc_DocId" ma:index="5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6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7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1ac0956d-5d1e-4e0e-8e0b-7e407ed0755d" xsi:nil="true"/>
    <_dlc_DocId xmlns="9f0cc1a9-1316-408f-8187-e038d83cb259">UKY7T55Y257D-115-2826</_dlc_DocId>
    <_dlc_DocIdUrl xmlns="9f0cc1a9-1316-408f-8187-e038d83cb259">
      <Url>http://intranet/corp/_layouts/DocIdRedir.aspx?ID=UKY7T55Y257D-115-2826</Url>
      <Description>UKY7T55Y257D-115-2826</Description>
    </_dlc_DocIdUrl>
  </documentManagement>
</p:properties>
</file>

<file path=customXml/itemProps1.xml><?xml version="1.0" encoding="utf-8"?>
<ds:datastoreItem xmlns:ds="http://schemas.openxmlformats.org/officeDocument/2006/customXml" ds:itemID="{E1D11D0D-7AA1-4027-86E2-9EC0FD6F3F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E7D3C6-E49E-422C-A431-2C6A370B035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39DA0FE-84D6-46F3-96CC-A3D736AE23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c0956d-5d1e-4e0e-8e0b-7e407ed0755d"/>
    <ds:schemaRef ds:uri="9f0cc1a9-1316-408f-8187-e038d83cb2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61ACBA4-A76B-4385-B789-D83E5F58A11E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9f0cc1a9-1316-408f-8187-e038d83cb259"/>
    <ds:schemaRef ds:uri="http://schemas.microsoft.com/office/infopath/2007/PartnerControls"/>
    <ds:schemaRef ds:uri="1ac0956d-5d1e-4e0e-8e0b-7e407ed0755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10453</TotalTime>
  <Words>88</Words>
  <Application>Microsoft Office PowerPoint</Application>
  <PresentationFormat>Произвольный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Владимиров Никита Андреевич</dc:creator>
  <cp:lastModifiedBy>Уткин Алексей Николаевич</cp:lastModifiedBy>
  <cp:revision>1354</cp:revision>
  <cp:lastPrinted>2021-04-20T08:19:48Z</cp:lastPrinted>
  <dcterms:created xsi:type="dcterms:W3CDTF">2020-04-14T07:41:03Z</dcterms:created>
  <dcterms:modified xsi:type="dcterms:W3CDTF">2022-01-31T13:14:04Z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0x010100EF2C69D198B107468DA909A9C208E4B3</vt:lpwstr>
  </property>
  <property fmtid="{D5CDD505-2E9C-101B-9397-08002B2CF9AE}" pid="3" name="_dlc_DocIdItemGuid">
    <vt:lpwstr>9b338342-a1ab-4dff-8754-6158eab2ae1e</vt:lpwstr>
  </property>
</Properties>
</file>